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7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65" r:id="rId12"/>
    <p:sldId id="280" r:id="rId13"/>
    <p:sldId id="281" r:id="rId14"/>
    <p:sldId id="282" r:id="rId15"/>
    <p:sldId id="292" r:id="rId16"/>
    <p:sldId id="284" r:id="rId17"/>
    <p:sldId id="289" r:id="rId18"/>
    <p:sldId id="286" r:id="rId19"/>
    <p:sldId id="291" r:id="rId20"/>
    <p:sldId id="290" r:id="rId21"/>
    <p:sldId id="288" r:id="rId22"/>
    <p:sldId id="285" r:id="rId23"/>
    <p:sldId id="26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F1CDB-AA2F-4268-8325-373683AA1373}" type="datetimeFigureOut">
              <a:rPr lang="es-ES" smtClean="0"/>
              <a:t>08/04/2015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2EF3F-94C3-48FF-93D9-0801C70B0A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94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EF3F-94C3-48FF-93D9-0801C70B0A7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73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42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35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3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05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45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4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60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5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74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26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50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3B35-6134-4A25-806E-C830A46085B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927F-5F01-4F1F-B8E2-29219E5262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047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LEISHMANIASIS CANINA 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Dr. </a:t>
            </a:r>
            <a:r>
              <a:rPr lang="es-ES" dirty="0" err="1" smtClean="0"/>
              <a:t>Vet</a:t>
            </a:r>
            <a:r>
              <a:rPr lang="es-ES" dirty="0" smtClean="0"/>
              <a:t> Alfred Blanch </a:t>
            </a:r>
            <a:r>
              <a:rPr lang="es-ES" dirty="0" err="1" smtClean="0"/>
              <a:t>Gisbert</a:t>
            </a:r>
            <a:endParaRPr lang="es-ES" dirty="0" smtClean="0"/>
          </a:p>
          <a:p>
            <a:r>
              <a:rPr lang="es-ES" dirty="0" smtClean="0"/>
              <a:t>   </a:t>
            </a:r>
            <a:r>
              <a:rPr lang="es-ES" dirty="0" err="1" smtClean="0"/>
              <a:t>Dra</a:t>
            </a:r>
            <a:r>
              <a:rPr lang="es-ES" dirty="0" smtClean="0"/>
              <a:t> </a:t>
            </a:r>
            <a:r>
              <a:rPr lang="es-ES" dirty="0" err="1" smtClean="0"/>
              <a:t>Vet</a:t>
            </a:r>
            <a:r>
              <a:rPr lang="es-ES" dirty="0" smtClean="0"/>
              <a:t> Amparo Mompó </a:t>
            </a:r>
            <a:r>
              <a:rPr lang="es-ES" dirty="0" err="1" smtClean="0"/>
              <a:t>Yllán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Picture 4" descr="C:\Users\Supervisor\Pictures\mosqu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771800" cy="27780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31100" r="2923" b="12200"/>
          <a:stretch>
            <a:fillRect/>
          </a:stretch>
        </p:blipFill>
        <p:spPr bwMode="auto">
          <a:xfrm>
            <a:off x="442452" y="764704"/>
            <a:ext cx="83060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5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Quien se enferma?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 </a:t>
            </a:r>
            <a:r>
              <a:rPr lang="es-E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sistema inmunitario </a:t>
            </a:r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débil </a:t>
            </a:r>
            <a:r>
              <a:rPr lang="es-E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hace más propensa la aparición de enfermedades como en este caso la </a:t>
            </a:r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Leishmaniosis:</a:t>
            </a:r>
            <a:r>
              <a:rPr lang="es-ES" dirty="0" smtClean="0"/>
              <a:t> Una </a:t>
            </a:r>
            <a:r>
              <a:rPr lang="es-ES" dirty="0"/>
              <a:t>mala dieta continuada, acumulación de toxinas en el organismo, uso abusivo de medicamentos, situaciones de estrés continuo, desequilibrio del estado emocional, como por ejemplo animales </a:t>
            </a:r>
            <a:r>
              <a:rPr lang="es-ES" dirty="0" err="1"/>
              <a:t>acinados</a:t>
            </a:r>
            <a:r>
              <a:rPr lang="es-ES" dirty="0"/>
              <a:t> , enjaulados, infecciones recurrentes, </a:t>
            </a:r>
            <a:r>
              <a:rPr lang="es-ES" dirty="0" err="1"/>
              <a:t>etc</a:t>
            </a:r>
            <a:r>
              <a:rPr lang="es-ES" dirty="0"/>
              <a:t>, pueden ser causas del deterioro del sistema inmunitario.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salud se basa en mantener la homeostasis, </a:t>
            </a:r>
            <a:r>
              <a:rPr lang="es-ES" dirty="0"/>
              <a:t>teniendo en cuenta tanto los factores físicos como emocionales. Y de todo esto se encarga la </a:t>
            </a:r>
            <a:r>
              <a:rPr lang="es-ES" dirty="0" smtClean="0">
                <a:solidFill>
                  <a:srgbClr val="FF0000"/>
                </a:solidFill>
              </a:rPr>
              <a:t>HOMEOPATIA </a:t>
            </a:r>
            <a:r>
              <a:rPr lang="es-ES" dirty="0" smtClean="0"/>
              <a:t>y el buen manejo (alimentación ,hábitos…)</a:t>
            </a: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67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TRATAMIENTO: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CONVENCIONAL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La combinación de antimoniales o de </a:t>
            </a:r>
            <a:r>
              <a:rPr lang="es-ES" dirty="0" err="1"/>
              <a:t>miltefosina</a:t>
            </a:r>
            <a:r>
              <a:rPr lang="es-ES" dirty="0"/>
              <a:t> con </a:t>
            </a:r>
            <a:r>
              <a:rPr lang="es-ES" dirty="0" err="1"/>
              <a:t>alopurinol</a:t>
            </a:r>
            <a:r>
              <a:rPr lang="es-ES" dirty="0"/>
              <a:t> ofrece la mejor eficacia en el tratamiento de la leishmaniosis canina en cualquiera de sus fases clínicas. El tratamiento con 100 mg/kg SID SC de N-</a:t>
            </a:r>
            <a:r>
              <a:rPr lang="es-ES" dirty="0" err="1"/>
              <a:t>metilglucamina</a:t>
            </a:r>
            <a:r>
              <a:rPr lang="es-ES" dirty="0"/>
              <a:t> durante 4 semanas o con 2 mg/kg/SID PO de </a:t>
            </a:r>
            <a:r>
              <a:rPr lang="es-ES" dirty="0" err="1"/>
              <a:t>miltefosina</a:t>
            </a:r>
            <a:r>
              <a:rPr lang="es-ES" dirty="0"/>
              <a:t> durante 28 días junto con 10 mg/kg BID PO de </a:t>
            </a:r>
            <a:r>
              <a:rPr lang="es-ES" dirty="0" err="1"/>
              <a:t>alopurinol</a:t>
            </a:r>
            <a:r>
              <a:rPr lang="es-ES" dirty="0"/>
              <a:t> durante al menos 6 meses (aunque la mayoría de publicaciones recomiendan 12 meses de tratamiento) son los protocolos más recomendables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HOLÍSTICO: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Mejora  de: alimentación, manejo y hábitos .</a:t>
            </a:r>
          </a:p>
          <a:p>
            <a:r>
              <a:rPr lang="es-ES" dirty="0" smtClean="0"/>
              <a:t>Limpieza del “ terreno”</a:t>
            </a:r>
          </a:p>
          <a:p>
            <a:r>
              <a:rPr lang="es-ES" dirty="0" smtClean="0"/>
              <a:t>Medicamento Homeopático que cubra la totalidad de síntomas  del paciente,  físicos </a:t>
            </a:r>
            <a:r>
              <a:rPr lang="es-ES" dirty="0"/>
              <a:t> </a:t>
            </a:r>
            <a:r>
              <a:rPr lang="es-ES" dirty="0" smtClean="0"/>
              <a:t>generales y mentales.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46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 y efectos :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CONVENCIONAL: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CONTRAINDICACIONES :</a:t>
            </a:r>
          </a:p>
          <a:p>
            <a:pPr marL="0" indent="0">
              <a:buNone/>
            </a:pPr>
            <a:r>
              <a:rPr lang="es-ES" dirty="0" err="1" smtClean="0"/>
              <a:t>Alt</a:t>
            </a:r>
            <a:r>
              <a:rPr lang="es-ES" dirty="0" smtClean="0"/>
              <a:t> hepáticas, renales  y cardíacas ,gestación  ,lactancia.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</a:rPr>
              <a:t>EFECTOS SECUNDARIOS :</a:t>
            </a:r>
          </a:p>
          <a:p>
            <a:pPr marL="0" indent="0">
              <a:buNone/>
            </a:pPr>
            <a:r>
              <a:rPr lang="es-ES" dirty="0" smtClean="0"/>
              <a:t>Vómitos, diarreas, anorexia, postración, </a:t>
            </a:r>
            <a:r>
              <a:rPr lang="es-ES" dirty="0" err="1" smtClean="0"/>
              <a:t>artralgia,alteración</a:t>
            </a:r>
            <a:r>
              <a:rPr lang="es-ES" dirty="0" smtClean="0"/>
              <a:t> renal, </a:t>
            </a:r>
            <a:r>
              <a:rPr lang="es-ES" dirty="0" err="1" smtClean="0"/>
              <a:t>alt.hepática</a:t>
            </a:r>
            <a:r>
              <a:rPr lang="es-ES" dirty="0" smtClean="0"/>
              <a:t>, (empeorando  las que produce la enfermedad)hipersensibilidad, erupciones cutáneas , piedras en vejiga y riñones…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HOLÍSTICO: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NINGUNA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NINGUNO (o leves y transitorios si los hay)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31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y efectos: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CONVENCIONAL: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RESISTENCIAS 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COSTE  </a:t>
            </a:r>
            <a:r>
              <a:rPr lang="es-ES" dirty="0" smtClean="0"/>
              <a:t>TTO –CARO 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ADMINISTRACION 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err="1" smtClean="0"/>
              <a:t>e.v</a:t>
            </a:r>
            <a:r>
              <a:rPr lang="es-ES" dirty="0" smtClean="0"/>
              <a:t>, </a:t>
            </a:r>
            <a:r>
              <a:rPr lang="es-ES" dirty="0" err="1" smtClean="0"/>
              <a:t>s.c</a:t>
            </a:r>
            <a:r>
              <a:rPr lang="es-ES" dirty="0" smtClean="0"/>
              <a:t> o oral  dificultosa por palatabilidad, diariamente y largo periodo de tiempo.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PUEDE DEBILITAR SU CAPACIDAD DE RESPUESTA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HOMEOPÁTICO: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NO LAS HAY.</a:t>
            </a:r>
          </a:p>
          <a:p>
            <a:r>
              <a:rPr lang="es-ES" dirty="0" smtClean="0"/>
              <a:t>BARATO.</a:t>
            </a:r>
          </a:p>
          <a:p>
            <a:r>
              <a:rPr lang="es-ES" dirty="0" smtClean="0"/>
              <a:t>Oral , tratamientos  cortos y espaciados en el tiempo(según evolución , no “</a:t>
            </a:r>
            <a:r>
              <a:rPr lang="es-ES" dirty="0" err="1" smtClean="0"/>
              <a:t>protocolarizados</a:t>
            </a:r>
            <a:r>
              <a:rPr lang="es-ES" dirty="0" smtClean="0"/>
              <a:t> “)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ESTIMULA LA CAPACIDAD DE AUTOCURACIÓN DEL INDIVIDUO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7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FOTOS DE ALGUNOS DE LOS CASOS  CON LEISHMANIA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TRATADOS CON HOMEOPATIA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LLAGO: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08802" y="1924843"/>
            <a:ext cx="42779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upervisor\Desktop\FOTOS IPHONE AMPA\903JOEMX\IMG_67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63" y="1741358"/>
            <a:ext cx="4031673" cy="42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TOTE:</a:t>
            </a:r>
            <a:endParaRPr lang="es-ES" dirty="0"/>
          </a:p>
        </p:txBody>
      </p:sp>
      <p:pic>
        <p:nvPicPr>
          <p:cNvPr id="6" name="5 Marcador de contenido" descr="C:\Users\Supervisor\Desktop\fotos casos\boxer\IMG_114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038600" cy="2271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7 Imagen" descr="C:\Users\Supervisor\Desktop\fotos casos\boxer\IMG_05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84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Supervisor\AppData\Local\Microsoft\Windows\Temporary Internet Files\Content.Outlook\IG1VF0PP\image (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56384" cy="46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CASTIS:</a:t>
            </a:r>
            <a:endParaRPr lang="es-ES" dirty="0"/>
          </a:p>
        </p:txBody>
      </p:sp>
      <p:pic>
        <p:nvPicPr>
          <p:cNvPr id="5" name="Picture 2" descr="C:\Users\Supervisor\Desktop\fotos casos\castis\IMG_4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2" y="1770240"/>
            <a:ext cx="2402812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upervisor\Desktop\fotos casos\castis\IMG_4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794506" cy="28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visor\Desktop\fotos casos\castis\IMG_49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63" y="1600200"/>
            <a:ext cx="33964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visor\Desktop\fotos casos\castis\IMG_4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2232248" cy="18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NOI: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C:\Users\Supervisor\AppData\Local\Microsoft\Windows\Temporary Internet Files\Content.Outlook\IG1VF0PP\imag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76828"/>
            <a:ext cx="3312368" cy="43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pervisor\AppData\Local\Microsoft\Windows\Temporary Internet Files\Content.Outlook\IG1VF0PP\image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1934"/>
            <a:ext cx="3312368" cy="43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LEISHMANIA :historia y curso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406106" cy="6021288"/>
          </a:xfrm>
        </p:spPr>
        <p:txBody>
          <a:bodyPr>
            <a:noAutofit/>
          </a:bodyPr>
          <a:lstStyle/>
          <a:p>
            <a:endParaRPr lang="es-ES" sz="2400" dirty="0"/>
          </a:p>
          <a:p>
            <a:r>
              <a:rPr lang="es-ES" sz="2400" dirty="0" smtClean="0"/>
              <a:t>La infección por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Leishmania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infantum</a:t>
            </a:r>
            <a:r>
              <a:rPr lang="es-ES" sz="2400" dirty="0" smtClean="0"/>
              <a:t> en perros ´fue descrita por primera vez por Nicole y </a:t>
            </a:r>
            <a:r>
              <a:rPr lang="es-ES" sz="2400" dirty="0" err="1" smtClean="0"/>
              <a:t>Comte</a:t>
            </a:r>
            <a:r>
              <a:rPr lang="es-ES" sz="2400" dirty="0" smtClean="0"/>
              <a:t> en 1906. Desde entonces, </a:t>
            </a:r>
            <a:r>
              <a:rPr lang="es-ES" sz="2400" dirty="0"/>
              <a:t>esta enfermedad no ha dejado de estudiarse. </a:t>
            </a:r>
            <a:endParaRPr lang="es-ES" sz="2400" dirty="0" smtClean="0"/>
          </a:p>
          <a:p>
            <a:pPr>
              <a:buNone/>
            </a:pPr>
            <a:endParaRPr lang="es-ES" sz="2400" dirty="0"/>
          </a:p>
          <a:p>
            <a:r>
              <a:rPr lang="es-ES" sz="2400" dirty="0"/>
              <a:t>En el Mediterráneo , la forma visceral de la </a:t>
            </a:r>
            <a:r>
              <a:rPr lang="es-ES" sz="2400" i="1" dirty="0" err="1"/>
              <a:t>Leishmania</a:t>
            </a:r>
            <a:r>
              <a:rPr lang="es-ES" sz="2400" dirty="0"/>
              <a:t> es endémica y </a:t>
            </a:r>
            <a:r>
              <a:rPr lang="es-ES" sz="2400" dirty="0" smtClean="0"/>
              <a:t>se considera</a:t>
            </a:r>
            <a:r>
              <a:rPr lang="es-ES" sz="2400" dirty="0" smtClean="0"/>
              <a:t> </a:t>
            </a:r>
            <a:r>
              <a:rPr lang="es-ES" sz="2400" dirty="0"/>
              <a:t>muy grave. Los perros constituyen un gran reservorio de la enfermedad</a:t>
            </a:r>
            <a:r>
              <a:rPr lang="es-ES" sz="2400" dirty="0">
                <a:solidFill>
                  <a:srgbClr val="FF0000"/>
                </a:solidFill>
              </a:rPr>
              <a:t>, ya que no todos los que la presentan desarrollan una </a:t>
            </a:r>
            <a:r>
              <a:rPr lang="es-ES" sz="2400" dirty="0" smtClean="0">
                <a:solidFill>
                  <a:srgbClr val="FF0000"/>
                </a:solidFill>
              </a:rPr>
              <a:t>clínica sintomática </a:t>
            </a:r>
            <a:r>
              <a:rPr lang="es-ES" sz="2400" dirty="0">
                <a:solidFill>
                  <a:srgbClr val="FF0000"/>
                </a:solidFill>
              </a:rPr>
              <a:t>clara</a:t>
            </a:r>
            <a:r>
              <a:rPr lang="es-ES" sz="2400" dirty="0" smtClean="0">
                <a:solidFill>
                  <a:srgbClr val="FF0000"/>
                </a:solidFill>
              </a:rPr>
              <a:t>. Sólo un 10 % de los infectados manifiestan signos clínicos y alteraciones </a:t>
            </a:r>
            <a:r>
              <a:rPr lang="es-ES" sz="2400" dirty="0" err="1" smtClean="0">
                <a:solidFill>
                  <a:srgbClr val="FF0000"/>
                </a:solidFill>
              </a:rPr>
              <a:t>anatomopatológicas</a:t>
            </a:r>
            <a:r>
              <a:rPr lang="es-ES" sz="2400" dirty="0" smtClean="0">
                <a:solidFill>
                  <a:srgbClr val="FF0000"/>
                </a:solidFill>
              </a:rPr>
              <a:t>.</a:t>
            </a:r>
            <a:endParaRPr lang="es-ES" sz="2400" dirty="0" smtClean="0"/>
          </a:p>
          <a:p>
            <a:r>
              <a:rPr lang="es-ES" sz="2400" dirty="0" smtClean="0"/>
              <a:t>Causada </a:t>
            </a:r>
            <a:r>
              <a:rPr lang="es-ES" sz="2400" dirty="0"/>
              <a:t>por especies del género </a:t>
            </a:r>
            <a:r>
              <a:rPr lang="es-ES" sz="2400" i="1" dirty="0" err="1"/>
              <a:t>Leishmania</a:t>
            </a:r>
            <a:r>
              <a:rPr lang="es-ES" sz="2400" dirty="0"/>
              <a:t>, de la familia de los </a:t>
            </a:r>
            <a:r>
              <a:rPr lang="es-ES" sz="2400" i="1" dirty="0" smtClean="0"/>
              <a:t>Tripanosomas</a:t>
            </a:r>
            <a:r>
              <a:rPr lang="es-ES" sz="2400" dirty="0" smtClean="0"/>
              <a:t>., siendo </a:t>
            </a:r>
            <a:r>
              <a:rPr lang="es-ES" sz="2400" i="1" dirty="0" err="1" smtClean="0"/>
              <a:t>Leish</a:t>
            </a:r>
            <a:r>
              <a:rPr lang="es-ES" sz="2400" i="1" dirty="0"/>
              <a:t>. </a:t>
            </a:r>
            <a:r>
              <a:rPr lang="es-ES" sz="2400" i="1" dirty="0" err="1" smtClean="0"/>
              <a:t>Infantum</a:t>
            </a:r>
            <a:r>
              <a:rPr lang="es-ES" sz="2400" i="1" dirty="0" smtClean="0"/>
              <a:t> </a:t>
            </a:r>
            <a:r>
              <a:rPr lang="es-ES" sz="2400" dirty="0" smtClean="0"/>
              <a:t>la </a:t>
            </a:r>
            <a:r>
              <a:rPr lang="es-ES" sz="2400" dirty="0"/>
              <a:t>más frecuente en </a:t>
            </a:r>
            <a:r>
              <a:rPr lang="es-ES" sz="2400" dirty="0" smtClean="0"/>
              <a:t>perros</a:t>
            </a:r>
            <a:r>
              <a:rPr lang="es-ES" sz="2400" dirty="0" smtClean="0"/>
              <a:t>. </a:t>
            </a:r>
            <a:endParaRPr lang="es-ES" sz="2400" dirty="0"/>
          </a:p>
          <a:p>
            <a:r>
              <a:rPr lang="es-ES" sz="2400" dirty="0" smtClean="0"/>
              <a:t>Otros reservorios: gatos y caballos salvajes.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357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TULI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72" y="1600200"/>
            <a:ext cx="2729889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upervisor\AppData\Local\Microsoft\Windows\Temporary Internet Files\Content.Outlook\IG1VF0PP\imag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2986011" cy="53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DARK: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Supervisor\Desktop\fotos casos\dark\IMG_0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81" y="2276872"/>
            <a:ext cx="2126184" cy="34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pervisor\Desktop\fotos casos\dark\IMG_0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76872"/>
            <a:ext cx="2308996" cy="34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visor\Desktop\fotos casos\dark\IMG_49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51379" y="1928868"/>
            <a:ext cx="4717179" cy="43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NALA:</a:t>
            </a:r>
            <a:endParaRPr lang="es-ES" dirty="0"/>
          </a:p>
        </p:txBody>
      </p:sp>
      <p:pic>
        <p:nvPicPr>
          <p:cNvPr id="5" name="Picture 3" descr="C:\Users\Supervisor\Desktop\FOTOS IPHONE AMPA\903JOEMX\IMG_6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96344" cy="22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pervisor\Desktop\FOTOS IPHONE AMPA\903JOEMX\IMG_6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567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visor\Desktop\FOTOS IPHONE AMPA\903JOEMX\IMG_6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94" y="2276871"/>
            <a:ext cx="518910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CONCLUSIÓN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Es necesario una respuesta </a:t>
            </a:r>
            <a:r>
              <a:rPr lang="es-ES" dirty="0" smtClean="0"/>
              <a:t>equilibrada por parte del organismo. </a:t>
            </a:r>
            <a:r>
              <a:rPr lang="es-ES" dirty="0"/>
              <a:t>En algunas ocasiones esta respuesta puede ser lenta o casi imperceptible y en otras excesivamente activa y fuerte, proporcionando respuestas </a:t>
            </a:r>
            <a:r>
              <a:rPr lang="es-ES" dirty="0" smtClean="0"/>
              <a:t>exageradas .</a:t>
            </a:r>
          </a:p>
          <a:p>
            <a:r>
              <a:rPr lang="es-ES" dirty="0" smtClean="0"/>
              <a:t>El uso de medicamentos homeopáticos hace que el organismo haga la respuesta adecuada , y mantenga a esa enfermedad incurable ADORMECIDA , APARTADA Y CONTROLADA, INCLUSO DANDO VALORES  DE Ac  NEGATIVOS  TRAS </a:t>
            </a:r>
            <a:r>
              <a:rPr lang="es-ES" smtClean="0"/>
              <a:t>EL TRATAMIENTO INDIVIDUALIZADO.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74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iciasaxoncomunicacion.net/wp-content/uploads/2012/06/Captura-de-pantalla-2012-06-07-a-las-13.24.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72986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43042" y="214290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2"/>
                </a:solidFill>
              </a:rPr>
              <a:t>Prevalencia en España</a:t>
            </a:r>
            <a:endParaRPr lang="es-ES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Epidemiología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Autofit/>
          </a:bodyPr>
          <a:lstStyle/>
          <a:p>
            <a:endParaRPr lang="es-ES" sz="2400" dirty="0"/>
          </a:p>
          <a:p>
            <a:r>
              <a:rPr lang="es-ES" sz="2400" dirty="0" smtClean="0"/>
              <a:t>En </a:t>
            </a:r>
            <a:r>
              <a:rPr lang="es-ES" sz="2400" dirty="0"/>
              <a:t>la cuenca </a:t>
            </a:r>
            <a:r>
              <a:rPr lang="es-ES" sz="2400" dirty="0" err="1"/>
              <a:t>mediterranea</a:t>
            </a:r>
            <a:r>
              <a:rPr lang="es-ES" sz="2400" dirty="0"/>
              <a:t> se transmite por la picadura de un mosquito del género </a:t>
            </a:r>
            <a:r>
              <a:rPr lang="es-ES" sz="2400" dirty="0" err="1"/>
              <a:t>Phlebotomus</a:t>
            </a:r>
            <a:r>
              <a:rPr lang="es-ES" sz="2400" dirty="0"/>
              <a:t>. 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/>
              <a:t>Dentro del mosquito, tras picar a un animal infectado, el parásito sufre un desarrollo evolutivo hasta hacerse activo o </a:t>
            </a:r>
            <a:r>
              <a:rPr lang="es-ES" sz="2400" dirty="0" smtClean="0"/>
              <a:t>infectante. Cuando </a:t>
            </a:r>
            <a:r>
              <a:rPr lang="es-ES" sz="2400" dirty="0"/>
              <a:t>el mosquito vuelve a picar a otro mamífero puede transmitir el parásito </a:t>
            </a:r>
            <a:r>
              <a:rPr lang="es-ES" sz="2400" dirty="0" smtClean="0"/>
              <a:t>, cerrándose </a:t>
            </a:r>
            <a:r>
              <a:rPr lang="es-ES" sz="2400" dirty="0"/>
              <a:t>el ciclo evolutivo de la enfermedad </a:t>
            </a:r>
            <a:r>
              <a:rPr lang="es-ES" sz="2400" dirty="0" smtClean="0"/>
              <a:t>y convirtiéndose </a:t>
            </a:r>
            <a:r>
              <a:rPr lang="es-ES" sz="2400" dirty="0"/>
              <a:t>este nuevo </a:t>
            </a:r>
            <a:r>
              <a:rPr lang="es-ES" sz="2400" dirty="0" smtClean="0"/>
              <a:t>individuo en </a:t>
            </a:r>
            <a:r>
              <a:rPr lang="es-ES" sz="2400" dirty="0"/>
              <a:t>enfermo o portador </a:t>
            </a:r>
            <a:r>
              <a:rPr lang="es-ES" sz="2400" dirty="0" smtClean="0"/>
              <a:t>del protozoo.</a:t>
            </a:r>
          </a:p>
          <a:p>
            <a:pPr marL="0" indent="0">
              <a:buNone/>
            </a:pP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123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CICLO DE VIDA  DE LEISHMANIA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4" name="Picture 3" descr="C:\Users\estefania\Desktop\cinchona officinalis\leishmaniosis02-UAM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94535"/>
            <a:ext cx="5902216" cy="429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9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SÍNTOMAS CLÍNICOS: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Los síntomas clínicos son muy </a:t>
            </a:r>
            <a:r>
              <a:rPr lang="es-ES" dirty="0" smtClean="0"/>
              <a:t>diversos, siendo la enfermedad un síndrome .</a:t>
            </a:r>
          </a:p>
          <a:p>
            <a:r>
              <a:rPr lang="es-ES" dirty="0" smtClean="0"/>
              <a:t>Hay </a:t>
            </a:r>
            <a:r>
              <a:rPr lang="es-ES" dirty="0"/>
              <a:t>una presentación </a:t>
            </a:r>
            <a:r>
              <a:rPr lang="es-ES" dirty="0" err="1">
                <a:solidFill>
                  <a:srgbClr val="FF0000"/>
                </a:solidFill>
              </a:rPr>
              <a:t>muco</a:t>
            </a:r>
            <a:r>
              <a:rPr lang="es-ES" dirty="0">
                <a:solidFill>
                  <a:srgbClr val="FF0000"/>
                </a:solidFill>
              </a:rPr>
              <a:t>-cutánea </a:t>
            </a:r>
            <a:r>
              <a:rPr lang="es-ES" dirty="0"/>
              <a:t>y otra </a:t>
            </a:r>
            <a:r>
              <a:rPr lang="es-ES" dirty="0">
                <a:solidFill>
                  <a:srgbClr val="FF0000"/>
                </a:solidFill>
              </a:rPr>
              <a:t>visceral</a:t>
            </a:r>
            <a:r>
              <a:rPr lang="es-ES" dirty="0"/>
              <a:t> , la más frecuente en nuestra cuenca </a:t>
            </a:r>
            <a:r>
              <a:rPr lang="es-ES" dirty="0" err="1"/>
              <a:t>mediterranea</a:t>
            </a:r>
            <a:r>
              <a:rPr lang="es-ES" dirty="0"/>
              <a:t>, si bien </a:t>
            </a:r>
            <a:r>
              <a:rPr lang="es-ES" dirty="0" err="1"/>
              <a:t>tambien</a:t>
            </a:r>
            <a:r>
              <a:rPr lang="es-ES" dirty="0"/>
              <a:t> es frecuente la presentación </a:t>
            </a:r>
            <a:r>
              <a:rPr lang="es-ES" dirty="0" err="1">
                <a:solidFill>
                  <a:srgbClr val="FF0000"/>
                </a:solidFill>
              </a:rPr>
              <a:t>viscero-cutanea</a:t>
            </a:r>
            <a:r>
              <a:rPr lang="es-ES" dirty="0">
                <a:solidFill>
                  <a:srgbClr val="FF0000"/>
                </a:solidFill>
              </a:rPr>
              <a:t>.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 Todo </a:t>
            </a:r>
            <a:r>
              <a:rPr lang="es-ES" dirty="0"/>
              <a:t>dependerá del proceso de autorregulación inmunitaria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Dermatopatías</a:t>
            </a:r>
            <a:r>
              <a:rPr lang="es-ES" dirty="0" smtClean="0"/>
              <a:t> , </a:t>
            </a:r>
            <a:r>
              <a:rPr lang="es-ES" dirty="0" err="1" smtClean="0"/>
              <a:t>linfadenopatías</a:t>
            </a:r>
            <a:r>
              <a:rPr lang="es-ES" dirty="0" smtClean="0"/>
              <a:t> , fiebre, anorexia o caquexia con emaciación aun comiendo, esplenomegalia</a:t>
            </a:r>
            <a:r>
              <a:rPr lang="es-ES" dirty="0"/>
              <a:t>, </a:t>
            </a:r>
            <a:r>
              <a:rPr lang="es-ES" dirty="0" smtClean="0"/>
              <a:t>epistaxis,  </a:t>
            </a:r>
            <a:r>
              <a:rPr lang="es-ES" dirty="0"/>
              <a:t>hepatopatías, </a:t>
            </a:r>
            <a:r>
              <a:rPr lang="es-ES" dirty="0" err="1"/>
              <a:t>mielopatías</a:t>
            </a:r>
            <a:r>
              <a:rPr lang="es-ES" dirty="0"/>
              <a:t>, fallo renal, </a:t>
            </a:r>
            <a:r>
              <a:rPr lang="es-ES" dirty="0" smtClean="0"/>
              <a:t>dolores articulares , alteraciones oculares … 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0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31100" r="2923" b="10941"/>
          <a:stretch>
            <a:fillRect/>
          </a:stretch>
        </p:blipFill>
        <p:spPr bwMode="auto">
          <a:xfrm>
            <a:off x="611560" y="677903"/>
            <a:ext cx="8064897" cy="546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3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28580" r="2923" b="12201"/>
          <a:stretch>
            <a:fillRect/>
          </a:stretch>
        </p:blipFill>
        <p:spPr bwMode="auto">
          <a:xfrm>
            <a:off x="323528" y="836712"/>
            <a:ext cx="8496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32360" r="2923" b="12201"/>
          <a:stretch>
            <a:fillRect/>
          </a:stretch>
        </p:blipFill>
        <p:spPr bwMode="auto">
          <a:xfrm>
            <a:off x="449705" y="908720"/>
            <a:ext cx="83707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0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754</Words>
  <Application>Microsoft Office PowerPoint</Application>
  <PresentationFormat>Presentación en pantalla (4:3)</PresentationFormat>
  <Paragraphs>73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LEISHMANIASIS CANINA </vt:lpstr>
      <vt:lpstr>LEISHMANIA :historia y curso</vt:lpstr>
      <vt:lpstr>Presentación de PowerPoint</vt:lpstr>
      <vt:lpstr>Epidemiología</vt:lpstr>
      <vt:lpstr>CICLO DE VIDA  DE LEISHMANIA</vt:lpstr>
      <vt:lpstr>SÍNTOMAS CLÍNICOS:</vt:lpstr>
      <vt:lpstr>Presentación de PowerPoint</vt:lpstr>
      <vt:lpstr>Presentación de PowerPoint</vt:lpstr>
      <vt:lpstr>Presentación de PowerPoint</vt:lpstr>
      <vt:lpstr>Presentación de PowerPoint</vt:lpstr>
      <vt:lpstr>Quien se enferma?</vt:lpstr>
      <vt:lpstr>TRATAMIENTO:</vt:lpstr>
      <vt:lpstr>TRATAMIENTO  y efectos :</vt:lpstr>
      <vt:lpstr>TRATAMIENTO y efectos:</vt:lpstr>
      <vt:lpstr>FOTOS DE ALGUNOS DE LOS CASOS  CON LEISHMANIA </vt:lpstr>
      <vt:lpstr>LLAGO:</vt:lpstr>
      <vt:lpstr>TOTE:</vt:lpstr>
      <vt:lpstr>CASTIS:</vt:lpstr>
      <vt:lpstr>NOI:</vt:lpstr>
      <vt:lpstr>TULI</vt:lpstr>
      <vt:lpstr>DARK:</vt:lpstr>
      <vt:lpstr>NALA: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LEISHMANIASIS CANINA</dc:title>
  <dc:creator>Supervisor</dc:creator>
  <cp:lastModifiedBy>Supervisor</cp:lastModifiedBy>
  <cp:revision>52</cp:revision>
  <dcterms:created xsi:type="dcterms:W3CDTF">2015-04-01T11:14:48Z</dcterms:created>
  <dcterms:modified xsi:type="dcterms:W3CDTF">2015-04-08T12:15:55Z</dcterms:modified>
</cp:coreProperties>
</file>